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81" r:id="rId8"/>
    <p:sldId id="266" r:id="rId9"/>
    <p:sldId id="282" r:id="rId10"/>
  </p:sldIdLst>
  <p:sldSz cx="18288000" cy="10287000"/>
  <p:notesSz cx="6807200" cy="99393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T Drugs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A87E1-5FCB-4A9F-B11E-6D3689AAC8DE}" v="1" dt="2023-08-23T03:17:16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04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бай Нурмуханов" userId="6c109979-a81e-47d5-a729-470cd428d1ef" providerId="ADAL" clId="{5E2A87E1-5FCB-4A9F-B11E-6D3689AAC8DE}"/>
    <pc:docChg chg="modSld">
      <pc:chgData name="Абай Нурмуханов" userId="6c109979-a81e-47d5-a729-470cd428d1ef" providerId="ADAL" clId="{5E2A87E1-5FCB-4A9F-B11E-6D3689AAC8DE}" dt="2023-08-23T03:31:13.924" v="122" actId="20577"/>
      <pc:docMkLst>
        <pc:docMk/>
      </pc:docMkLst>
      <pc:sldChg chg="modSp mod">
        <pc:chgData name="Абай Нурмуханов" userId="6c109979-a81e-47d5-a729-470cd428d1ef" providerId="ADAL" clId="{5E2A87E1-5FCB-4A9F-B11E-6D3689AAC8DE}" dt="2023-08-23T03:24:38.646" v="56" actId="20577"/>
        <pc:sldMkLst>
          <pc:docMk/>
          <pc:sldMk cId="0" sldId="257"/>
        </pc:sldMkLst>
        <pc:spChg chg="mod">
          <ac:chgData name="Абай Нурмуханов" userId="6c109979-a81e-47d5-a729-470cd428d1ef" providerId="ADAL" clId="{5E2A87E1-5FCB-4A9F-B11E-6D3689AAC8DE}" dt="2023-08-23T03:24:38.646" v="56" actId="20577"/>
          <ac:spMkLst>
            <pc:docMk/>
            <pc:sldMk cId="0" sldId="257"/>
            <ac:spMk id="7" creationId="{8D177AFA-77DB-4EBA-B2CD-ED2DF4C36632}"/>
          </ac:spMkLst>
        </pc:spChg>
      </pc:sldChg>
      <pc:sldChg chg="modSp mod">
        <pc:chgData name="Абай Нурмуханов" userId="6c109979-a81e-47d5-a729-470cd428d1ef" providerId="ADAL" clId="{5E2A87E1-5FCB-4A9F-B11E-6D3689AAC8DE}" dt="2023-08-23T03:24:19.399" v="44" actId="20577"/>
        <pc:sldMkLst>
          <pc:docMk/>
          <pc:sldMk cId="0" sldId="259"/>
        </pc:sldMkLst>
        <pc:spChg chg="mod">
          <ac:chgData name="Абай Нурмуханов" userId="6c109979-a81e-47d5-a729-470cd428d1ef" providerId="ADAL" clId="{5E2A87E1-5FCB-4A9F-B11E-6D3689AAC8DE}" dt="2023-08-23T03:24:19.399" v="44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Абай Нурмуханов" userId="6c109979-a81e-47d5-a729-470cd428d1ef" providerId="ADAL" clId="{5E2A87E1-5FCB-4A9F-B11E-6D3689AAC8DE}" dt="2023-08-23T03:31:13.924" v="122" actId="20577"/>
        <pc:sldMkLst>
          <pc:docMk/>
          <pc:sldMk cId="0" sldId="281"/>
        </pc:sldMkLst>
        <pc:spChg chg="mod">
          <ac:chgData name="Абай Нурмуханов" userId="6c109979-a81e-47d5-a729-470cd428d1ef" providerId="ADAL" clId="{5E2A87E1-5FCB-4A9F-B11E-6D3689AAC8DE}" dt="2023-08-23T03:31:13.924" v="122" actId="20577"/>
          <ac:spMkLst>
            <pc:docMk/>
            <pc:sldMk cId="0" sldId="28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43436" y="-391850"/>
            <a:ext cx="3957291" cy="2109663"/>
          </a:xfrm>
          <a:custGeom>
            <a:avLst/>
            <a:gdLst/>
            <a:ahLst/>
            <a:cxnLst/>
            <a:rect l="l" t="t" r="r" b="b"/>
            <a:pathLst>
              <a:path w="3957291" h="2109663">
                <a:moveTo>
                  <a:pt x="0" y="0"/>
                </a:moveTo>
                <a:lnTo>
                  <a:pt x="3957292" y="0"/>
                </a:lnTo>
                <a:lnTo>
                  <a:pt x="3957292" y="2109663"/>
                </a:lnTo>
                <a:lnTo>
                  <a:pt x="0" y="210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84" b="-1584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4851015" y="3048068"/>
            <a:ext cx="8585970" cy="491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6"/>
              </a:lnSpc>
            </a:pPr>
            <a:r>
              <a:rPr lang="en-US" sz="876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АУТИЗМ.</a:t>
            </a:r>
          </a:p>
          <a:p>
            <a:pPr algn="ctr">
              <a:lnSpc>
                <a:spcPts val="9646"/>
              </a:lnSpc>
            </a:pPr>
            <a:r>
              <a:rPr lang="en-US" sz="876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Мир</a:t>
            </a:r>
            <a:r>
              <a:rPr lang="en-US" sz="876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876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один</a:t>
            </a:r>
            <a:r>
              <a:rPr lang="en-US" sz="876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</a:t>
            </a:r>
            <a:r>
              <a:rPr lang="en-US" sz="876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всех</a:t>
            </a:r>
            <a:endParaRPr lang="en-US" sz="8769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646"/>
              </a:lnSpc>
            </a:pPr>
            <a:endParaRPr lang="en-US" sz="8769">
              <a:solidFill>
                <a:srgbClr val="FFFFFF"/>
              </a:solidFill>
              <a:latin typeface="Forum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412874" y="0"/>
            <a:ext cx="8724858" cy="6392941"/>
          </a:xfrm>
          <a:custGeom>
            <a:avLst/>
            <a:gdLst/>
            <a:ahLst/>
            <a:cxnLst/>
            <a:rect l="l" t="t" r="r" b="b"/>
            <a:pathLst>
              <a:path w="8724858" h="6392941">
                <a:moveTo>
                  <a:pt x="0" y="0"/>
                </a:moveTo>
                <a:lnTo>
                  <a:pt x="8724858" y="0"/>
                </a:lnTo>
                <a:lnTo>
                  <a:pt x="8724858" y="6392941"/>
                </a:lnTo>
                <a:lnTo>
                  <a:pt x="0" y="6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6" name="Freeform 6"/>
          <p:cNvSpPr/>
          <p:nvPr/>
        </p:nvSpPr>
        <p:spPr>
          <a:xfrm>
            <a:off x="13436985" y="5658191"/>
            <a:ext cx="8724858" cy="6392941"/>
          </a:xfrm>
          <a:custGeom>
            <a:avLst/>
            <a:gdLst/>
            <a:ahLst/>
            <a:cxnLst/>
            <a:rect l="l" t="t" r="r" b="b"/>
            <a:pathLst>
              <a:path w="8724858" h="6392941">
                <a:moveTo>
                  <a:pt x="0" y="0"/>
                </a:moveTo>
                <a:lnTo>
                  <a:pt x="8724858" y="0"/>
                </a:lnTo>
                <a:lnTo>
                  <a:pt x="8724858" y="6392941"/>
                </a:lnTo>
                <a:lnTo>
                  <a:pt x="0" y="6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11760">
            <a:off x="-7458641" y="-5106148"/>
            <a:ext cx="15221208" cy="8229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589228">
            <a:off x="12186259" y="6578187"/>
            <a:ext cx="1014608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59402">
            <a:off x="4375548" y="-6215533"/>
            <a:ext cx="1522120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75745" y="7588341"/>
            <a:ext cx="12306534" cy="82296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24123" y="9615376"/>
            <a:ext cx="1353398" cy="671624"/>
          </a:xfrm>
          <a:custGeom>
            <a:avLst/>
            <a:gdLst/>
            <a:ahLst/>
            <a:cxnLst/>
            <a:rect l="l" t="t" r="r" b="b"/>
            <a:pathLst>
              <a:path w="1353398" h="671624">
                <a:moveTo>
                  <a:pt x="0" y="0"/>
                </a:moveTo>
                <a:lnTo>
                  <a:pt x="1353398" y="0"/>
                </a:lnTo>
                <a:lnTo>
                  <a:pt x="1353398" y="671624"/>
                </a:lnTo>
                <a:lnTo>
                  <a:pt x="0" y="67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5" name="TextBox 5"/>
          <p:cNvSpPr txBox="1"/>
          <p:nvPr/>
        </p:nvSpPr>
        <p:spPr>
          <a:xfrm>
            <a:off x="6584061" y="3860390"/>
            <a:ext cx="621398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ПРОГРАММЫ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98265" y="5105400"/>
            <a:ext cx="9632155" cy="168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внедрение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прогрессивной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помощи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РАС в </a:t>
            </a:r>
            <a:r>
              <a:rPr lang="en-US" sz="3499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Казахстане</a:t>
            </a:r>
            <a:r>
              <a:rPr lang="en-US" sz="349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912819" y="288205"/>
            <a:ext cx="2075691" cy="642187"/>
          </a:xfrm>
          <a:custGeom>
            <a:avLst/>
            <a:gdLst/>
            <a:ahLst/>
            <a:cxnLst/>
            <a:rect l="l" t="t" r="r" b="b"/>
            <a:pathLst>
              <a:path w="2075691" h="642187">
                <a:moveTo>
                  <a:pt x="0" y="0"/>
                </a:moveTo>
                <a:lnTo>
                  <a:pt x="2075691" y="0"/>
                </a:lnTo>
                <a:lnTo>
                  <a:pt x="2075691" y="642187"/>
                </a:lnTo>
                <a:lnTo>
                  <a:pt x="0" y="64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23" b="-6152"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652715">
            <a:off x="-3589164" y="-4976654"/>
            <a:ext cx="7656890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59370" y="4681123"/>
            <a:ext cx="9455285" cy="822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77AFA-77DB-4EBA-B2CD-ED2DF4C36632}"/>
              </a:ext>
            </a:extLst>
          </p:cNvPr>
          <p:cNvSpPr txBox="1"/>
          <p:nvPr/>
        </p:nvSpPr>
        <p:spPr>
          <a:xfrm>
            <a:off x="1295400" y="1181100"/>
            <a:ext cx="14617419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2015 году Фондом Булата Утемуратова стартовал проект «Аутизм. Мир один для всех». В рамках которого на сегодняшний день функционируют 12 аутизм центров «Асыл Мирас» в 11 регионах Республики.</a:t>
            </a:r>
          </a:p>
          <a:p>
            <a:endParaRPr lang="ru-RU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группа программы: дети с РАС, их родители и близкое окружение.</a:t>
            </a:r>
          </a:p>
          <a:p>
            <a:endParaRPr lang="ru-RU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16 300</a:t>
            </a:r>
          </a:p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детей записано в «Асыл Мирас»</a:t>
            </a:r>
            <a:endParaRPr lang="en-US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14 382</a:t>
            </a:r>
          </a:p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детей поступили в программы интервенции</a:t>
            </a:r>
          </a:p>
          <a:p>
            <a:endParaRPr lang="en-US" sz="3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74%</a:t>
            </a:r>
          </a:p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детей, у которых подтвердился РАС, получили помощь в программах интервенции</a:t>
            </a:r>
          </a:p>
          <a:p>
            <a:endParaRPr lang="en-US" sz="3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 раза</a:t>
            </a:r>
          </a:p>
          <a:p>
            <a:r>
              <a:rPr lang="ru-RU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среднем улучшился навык у детей в программах интервенции</a:t>
            </a:r>
          </a:p>
          <a:p>
            <a:endParaRPr lang="ru-RU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29600" y="4419670"/>
            <a:ext cx="10058400" cy="4615924"/>
            <a:chOff x="-161290" y="232410"/>
            <a:chExt cx="12611100" cy="5787390"/>
          </a:xfrm>
        </p:grpSpPr>
        <p:sp>
          <p:nvSpPr>
            <p:cNvPr id="3" name="Freeform 3"/>
            <p:cNvSpPr/>
            <p:nvPr/>
          </p:nvSpPr>
          <p:spPr>
            <a:xfrm>
              <a:off x="-161290" y="232410"/>
              <a:ext cx="12611101" cy="5787390"/>
            </a:xfrm>
            <a:custGeom>
              <a:avLst/>
              <a:gdLst/>
              <a:ahLst/>
              <a:cxnLst/>
              <a:rect l="l" t="t" r="r" b="b"/>
              <a:pathLst>
                <a:path w="12611101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blipFill>
              <a:blip r:embed="rId2"/>
              <a:stretch>
                <a:fillRect l="1327" t="-25206" r="-1327" b="-17041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305089" y="6447034"/>
            <a:ext cx="10146082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0993" y="-6497665"/>
            <a:ext cx="15221208" cy="82296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694122" y="9151891"/>
            <a:ext cx="1924156" cy="642187"/>
          </a:xfrm>
          <a:custGeom>
            <a:avLst/>
            <a:gdLst/>
            <a:ahLst/>
            <a:cxnLst/>
            <a:rect l="l" t="t" r="r" b="b"/>
            <a:pathLst>
              <a:path w="1924156" h="642187">
                <a:moveTo>
                  <a:pt x="0" y="0"/>
                </a:moveTo>
                <a:lnTo>
                  <a:pt x="1924156" y="0"/>
                </a:lnTo>
                <a:lnTo>
                  <a:pt x="1924156" y="642187"/>
                </a:lnTo>
                <a:lnTo>
                  <a:pt x="0" y="642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7" name="TextBox 7"/>
          <p:cNvSpPr txBox="1"/>
          <p:nvPr/>
        </p:nvSpPr>
        <p:spPr>
          <a:xfrm>
            <a:off x="1656200" y="1135109"/>
            <a:ext cx="74878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ГРУППА ПРОГРАММЫ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122" y="3839966"/>
            <a:ext cx="8807512" cy="148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033" lvl="1">
              <a:lnSpc>
                <a:spcPts val="3914"/>
              </a:lnSpc>
            </a:pPr>
            <a:r>
              <a:rPr lang="ru-RU" sz="3200" dirty="0">
                <a:solidFill>
                  <a:srgbClr val="FFFFFF"/>
                </a:solidFill>
                <a:latin typeface="Forum Bold"/>
              </a:rPr>
              <a:t>-  </a:t>
            </a:r>
            <a:r>
              <a:rPr lang="en-US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</a:t>
            </a:r>
            <a:r>
              <a:rPr lang="en-US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РАС</a:t>
            </a:r>
            <a:endParaRPr lang="ru-RU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25033" lvl="1">
              <a:lnSpc>
                <a:spcPts val="3914"/>
              </a:lnSpc>
            </a:pPr>
            <a:r>
              <a:rPr lang="ru-RU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Р</a:t>
            </a:r>
            <a:r>
              <a:rPr lang="en-US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одители</a:t>
            </a:r>
            <a:r>
              <a:rPr lang="en-US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детей</a:t>
            </a:r>
            <a:r>
              <a:rPr lang="en-US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</a:t>
            </a:r>
            <a:r>
              <a:rPr lang="ru-RU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</a:t>
            </a:r>
            <a:r>
              <a:rPr lang="en-US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</a:t>
            </a:r>
          </a:p>
          <a:p>
            <a:pPr>
              <a:lnSpc>
                <a:spcPts val="3914"/>
              </a:lnSpc>
            </a:pPr>
            <a:endParaRPr lang="en-US" sz="3200" dirty="0">
              <a:solidFill>
                <a:srgbClr val="FFFFFF"/>
              </a:solidFill>
              <a:latin typeface="Forum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33807" y="2546035"/>
            <a:ext cx="7120686" cy="6446538"/>
            <a:chOff x="0" y="0"/>
            <a:chExt cx="5580380" cy="5052060"/>
          </a:xfrm>
        </p:grpSpPr>
        <p:sp>
          <p:nvSpPr>
            <p:cNvPr id="3" name="Freeform 3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2"/>
              <a:stretch>
                <a:fillRect t="-23636" b="-23636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636271">
            <a:off x="13860774" y="6648211"/>
            <a:ext cx="7656890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161727" y="-5863607"/>
            <a:ext cx="9455285" cy="82296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565915" y="9258300"/>
            <a:ext cx="1765584" cy="588528"/>
          </a:xfrm>
          <a:custGeom>
            <a:avLst/>
            <a:gdLst/>
            <a:ahLst/>
            <a:cxnLst/>
            <a:rect l="l" t="t" r="r" b="b"/>
            <a:pathLst>
              <a:path w="1765584" h="588528">
                <a:moveTo>
                  <a:pt x="0" y="0"/>
                </a:moveTo>
                <a:lnTo>
                  <a:pt x="1765584" y="0"/>
                </a:lnTo>
                <a:lnTo>
                  <a:pt x="1765584" y="588528"/>
                </a:lnTo>
                <a:lnTo>
                  <a:pt x="0" y="588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7" name="TextBox 7"/>
          <p:cNvSpPr txBox="1"/>
          <p:nvPr/>
        </p:nvSpPr>
        <p:spPr>
          <a:xfrm>
            <a:off x="9144000" y="703880"/>
            <a:ext cx="7487800" cy="321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000">
                <a:solidFill>
                  <a:srgbClr val="00A0E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НАПРАВЛЕНИЯ ДЕЯТЕЛЬНОСТИ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76657" y="4860693"/>
            <a:ext cx="7487800" cy="134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Оказание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диагностической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консультативной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помощи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детям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РАС и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их</a:t>
            </a:r>
            <a:r>
              <a:rPr lang="en-US" sz="280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err="1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семьям</a:t>
            </a:r>
            <a:endParaRPr lang="en-US" sz="2800">
              <a:solidFill>
                <a:srgbClr val="004A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16167" y="3028729"/>
            <a:ext cx="13655666" cy="6115491"/>
          </a:xfrm>
          <a:custGeom>
            <a:avLst/>
            <a:gdLst/>
            <a:ahLst/>
            <a:cxnLst/>
            <a:rect l="l" t="t" r="r" b="b"/>
            <a:pathLst>
              <a:path w="13084230" h="5806127">
                <a:moveTo>
                  <a:pt x="0" y="0"/>
                </a:moveTo>
                <a:lnTo>
                  <a:pt x="13084230" y="0"/>
                </a:lnTo>
                <a:lnTo>
                  <a:pt x="13084230" y="5806127"/>
                </a:lnTo>
                <a:lnTo>
                  <a:pt x="0" y="580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219782" y="9441326"/>
            <a:ext cx="1353398" cy="671624"/>
          </a:xfrm>
          <a:custGeom>
            <a:avLst/>
            <a:gdLst/>
            <a:ahLst/>
            <a:cxnLst/>
            <a:rect l="l" t="t" r="r" b="b"/>
            <a:pathLst>
              <a:path w="1353398" h="671624">
                <a:moveTo>
                  <a:pt x="0" y="0"/>
                </a:moveTo>
                <a:lnTo>
                  <a:pt x="1353399" y="0"/>
                </a:lnTo>
                <a:lnTo>
                  <a:pt x="1353399" y="671624"/>
                </a:lnTo>
                <a:lnTo>
                  <a:pt x="0" y="671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2717525" y="367719"/>
            <a:ext cx="12189449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000">
                <a:solidFill>
                  <a:srgbClr val="00A0E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РАБОТАЕТ АУТИЗМ ЦЕНТР «АСЫЛ МИРАС»?</a:t>
            </a:r>
          </a:p>
          <a:p>
            <a:pPr algn="ctr">
              <a:lnSpc>
                <a:spcPts val="8640"/>
              </a:lnSpc>
            </a:pPr>
            <a:endParaRPr lang="en-US" sz="7200">
              <a:solidFill>
                <a:srgbClr val="00A0E3"/>
              </a:solidFill>
              <a:latin typeface="Forum Heav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0771" y="1765620"/>
            <a:ext cx="6738932" cy="6755760"/>
            <a:chOff x="0" y="0"/>
            <a:chExt cx="5594350" cy="5608320"/>
          </a:xfrm>
        </p:grpSpPr>
        <p:sp>
          <p:nvSpPr>
            <p:cNvPr id="3" name="Freeform 3"/>
            <p:cNvSpPr/>
            <p:nvPr/>
          </p:nvSpPr>
          <p:spPr>
            <a:xfrm>
              <a:off x="-80010" y="-191771"/>
              <a:ext cx="6264910" cy="5977891"/>
            </a:xfrm>
            <a:custGeom>
              <a:avLst/>
              <a:gdLst/>
              <a:ahLst/>
              <a:cxnLst/>
              <a:rect l="l" t="t" r="r" b="b"/>
              <a:pathLst>
                <a:path w="6264910" h="5977891">
                  <a:moveTo>
                    <a:pt x="3576320" y="342901"/>
                  </a:moveTo>
                  <a:cubicBezTo>
                    <a:pt x="4768850" y="509271"/>
                    <a:pt x="6264910" y="971551"/>
                    <a:pt x="5435600" y="3060701"/>
                  </a:cubicBezTo>
                  <a:cubicBezTo>
                    <a:pt x="4606290" y="5149851"/>
                    <a:pt x="2889250" y="5520691"/>
                    <a:pt x="2059940" y="5749291"/>
                  </a:cubicBezTo>
                  <a:cubicBezTo>
                    <a:pt x="1230630" y="5977891"/>
                    <a:pt x="256540" y="5434331"/>
                    <a:pt x="600710" y="4203701"/>
                  </a:cubicBezTo>
                  <a:cubicBezTo>
                    <a:pt x="901700" y="3126740"/>
                    <a:pt x="0" y="1772921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t="-11109" b="-11109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71995" y="-2352604"/>
            <a:ext cx="5354702" cy="28951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613641">
            <a:off x="-3399517" y="8639333"/>
            <a:ext cx="15221208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03556" y="2064735"/>
            <a:ext cx="9355744" cy="676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4929" lvl="1" indent="-272465" algn="just">
              <a:lnSpc>
                <a:spcPts val="3281"/>
              </a:lnSpc>
              <a:buFont typeface="Arial"/>
              <a:buChar char="•"/>
            </a:pPr>
            <a:r>
              <a:rPr lang="en-US" sz="2523" dirty="0">
                <a:solidFill>
                  <a:srgbClr val="FFFFFF"/>
                </a:solidFill>
                <a:latin typeface="Forum Bold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родителей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Программе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родителей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семинаров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вебинаров</a:t>
            </a:r>
            <a:endParaRPr lang="en-US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81"/>
              </a:lnSpc>
            </a:pPr>
            <a:endParaRPr lang="ru-RU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81"/>
              </a:lnSpc>
            </a:pPr>
            <a:endParaRPr lang="en-US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4929" lvl="1" indent="-272465" algn="just">
              <a:lnSpc>
                <a:spcPts val="3281"/>
              </a:lnSpc>
              <a:buFont typeface="Arial"/>
              <a:buChar char="•"/>
            </a:pP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Супервизии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клинического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педагога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родителей</a:t>
            </a:r>
            <a:r>
              <a:rPr lang="ru-RU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запросу родителей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>
              <a:lnSpc>
                <a:spcPts val="3281"/>
              </a:lnSpc>
            </a:pPr>
            <a:endParaRPr lang="ru-RU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81"/>
              </a:lnSpc>
            </a:pPr>
            <a:endParaRPr lang="en-US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4929" lvl="1" indent="-272465" algn="just">
              <a:lnSpc>
                <a:spcPts val="3281"/>
              </a:lnSpc>
              <a:buFont typeface="Arial"/>
              <a:buChar char="•"/>
            </a:pP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завершении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клинические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готовят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рекомендации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для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того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чтобы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продолжали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домашних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523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условиях</a:t>
            </a:r>
            <a:r>
              <a:rPr lang="en-US" sz="252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ts val="3281"/>
              </a:lnSpc>
            </a:pPr>
            <a:endParaRPr lang="en-US" sz="252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501"/>
              </a:lnSpc>
            </a:pPr>
            <a:endParaRPr lang="en-US" sz="2523" dirty="0">
              <a:solidFill>
                <a:srgbClr val="FFFFFF"/>
              </a:solidFill>
              <a:latin typeface="Forum Bold"/>
            </a:endParaRPr>
          </a:p>
          <a:p>
            <a:pPr>
              <a:lnSpc>
                <a:spcPts val="2501"/>
              </a:lnSpc>
            </a:pPr>
            <a:endParaRPr lang="en-US" sz="2523" dirty="0">
              <a:solidFill>
                <a:srgbClr val="FFFFFF"/>
              </a:solidFill>
              <a:latin typeface="Forum Bold"/>
            </a:endParaRPr>
          </a:p>
          <a:p>
            <a:pPr>
              <a:lnSpc>
                <a:spcPts val="2501"/>
              </a:lnSpc>
            </a:pPr>
            <a:r>
              <a:rPr lang="en-US" sz="1924" dirty="0">
                <a:solidFill>
                  <a:srgbClr val="FFFFFF"/>
                </a:solidFill>
                <a:latin typeface="TT Drugs"/>
              </a:rPr>
              <a:t>·</a:t>
            </a:r>
          </a:p>
          <a:p>
            <a:pPr>
              <a:lnSpc>
                <a:spcPts val="2501"/>
              </a:lnSpc>
            </a:pPr>
            <a:endParaRPr lang="en-US" sz="1924" dirty="0">
              <a:solidFill>
                <a:srgbClr val="FFFFFF"/>
              </a:solidFill>
              <a:latin typeface="TT Drug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595744" y="9465739"/>
            <a:ext cx="1327111" cy="658579"/>
          </a:xfrm>
          <a:custGeom>
            <a:avLst/>
            <a:gdLst/>
            <a:ahLst/>
            <a:cxnLst/>
            <a:rect l="l" t="t" r="r" b="b"/>
            <a:pathLst>
              <a:path w="1327111" h="658579">
                <a:moveTo>
                  <a:pt x="0" y="0"/>
                </a:moveTo>
                <a:lnTo>
                  <a:pt x="1327112" y="0"/>
                </a:lnTo>
                <a:lnTo>
                  <a:pt x="1327112" y="658579"/>
                </a:lnTo>
                <a:lnTo>
                  <a:pt x="0" y="65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8" name="TextBox 8"/>
          <p:cNvSpPr txBox="1"/>
          <p:nvPr/>
        </p:nvSpPr>
        <p:spPr>
          <a:xfrm>
            <a:off x="7924131" y="745675"/>
            <a:ext cx="10363869" cy="90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С РОДИТЕЛЯМИ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1067" y="1386970"/>
            <a:ext cx="4536482" cy="3254816"/>
            <a:chOff x="0" y="0"/>
            <a:chExt cx="6048643" cy="43397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375" r="16375"/>
            <a:stretch>
              <a:fillRect/>
            </a:stretch>
          </p:blipFill>
          <p:spPr>
            <a:xfrm>
              <a:off x="0" y="0"/>
              <a:ext cx="6048643" cy="433975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833517" y="5143500"/>
            <a:ext cx="4709665" cy="3514591"/>
            <a:chOff x="0" y="0"/>
            <a:chExt cx="6279554" cy="468612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249" b="249"/>
            <a:stretch>
              <a:fillRect/>
            </a:stretch>
          </p:blipFill>
          <p:spPr>
            <a:xfrm>
              <a:off x="0" y="0"/>
              <a:ext cx="6279554" cy="468612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862101" y="7378763"/>
            <a:ext cx="12306534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44433" y="-7200900"/>
            <a:ext cx="15221208" cy="822960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48220" y="9615376"/>
            <a:ext cx="1353398" cy="671624"/>
          </a:xfrm>
          <a:custGeom>
            <a:avLst/>
            <a:gdLst/>
            <a:ahLst/>
            <a:cxnLst/>
            <a:rect l="l" t="t" r="r" b="b"/>
            <a:pathLst>
              <a:path w="1353398" h="671624">
                <a:moveTo>
                  <a:pt x="0" y="0"/>
                </a:moveTo>
                <a:lnTo>
                  <a:pt x="1353399" y="0"/>
                </a:lnTo>
                <a:lnTo>
                  <a:pt x="1353399" y="671624"/>
                </a:lnTo>
                <a:lnTo>
                  <a:pt x="0" y="671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9" name="TextBox 9"/>
          <p:cNvSpPr txBox="1"/>
          <p:nvPr/>
        </p:nvSpPr>
        <p:spPr>
          <a:xfrm>
            <a:off x="9662622" y="1033476"/>
            <a:ext cx="6710726" cy="249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en-US" sz="5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СОТРУДНИЧЕСТВО И КООРДИНАЦИЯ ДЕЯТЕЛЬНОСТИ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943152" y="4044221"/>
            <a:ext cx="8396777" cy="5203860"/>
            <a:chOff x="-1543703" y="126643"/>
            <a:chExt cx="11195702" cy="6938479"/>
          </a:xfrm>
        </p:grpSpPr>
        <p:sp>
          <p:nvSpPr>
            <p:cNvPr id="11" name="TextBox 11"/>
            <p:cNvSpPr txBox="1"/>
            <p:nvPr/>
          </p:nvSpPr>
          <p:spPr>
            <a:xfrm>
              <a:off x="-1543703" y="126643"/>
              <a:ext cx="11195702" cy="69384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77"/>
                </a:lnSpc>
              </a:pPr>
              <a:r>
                <a:rPr lang="ru-RU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Фонд Булата </a:t>
              </a:r>
              <a:r>
                <a:rPr lang="ru-RU" sz="2912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Утемуратова</a:t>
              </a:r>
              <a:r>
                <a:rPr lang="ru-RU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сотрудничает с крупнейшими мировыми организациями в сфере РАС, такими как – </a:t>
              </a:r>
              <a:r>
                <a:rPr lang="en-US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INSAR</a:t>
              </a:r>
              <a:r>
                <a:rPr lang="ru-RU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en-US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Autism Speaks, Marcus Autism Center</a:t>
              </a:r>
              <a:r>
                <a:rPr lang="ru-RU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и Фонд обнажённые сердца.</a:t>
              </a:r>
            </a:p>
            <a:p>
              <a:pPr>
                <a:lnSpc>
                  <a:spcPts val="4077"/>
                </a:lnSpc>
              </a:pPr>
              <a:r>
                <a:rPr lang="ru-RU" sz="29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Также Фонд ежегодно проводит международную конференцию «Аутизм. Мир Возможностей», на которую съезжаются лучшие спикеры в сфере аутизма со всего мира.</a:t>
              </a:r>
              <a:endParaRPr lang="en-US" sz="2912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71806"/>
              <a:ext cx="7360388" cy="895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48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0FCCF-B0E7-42F6-A301-DA93E36093BA}"/>
              </a:ext>
            </a:extLst>
          </p:cNvPr>
          <p:cNvSpPr txBox="1"/>
          <p:nvPr/>
        </p:nvSpPr>
        <p:spPr>
          <a:xfrm>
            <a:off x="2400300" y="4000500"/>
            <a:ext cx="1348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Forum Heavy</vt:lpstr>
      <vt:lpstr>Calibri</vt:lpstr>
      <vt:lpstr>Arial</vt:lpstr>
      <vt:lpstr>TT Drugs</vt:lpstr>
      <vt:lpstr>Verdana</vt:lpstr>
      <vt:lpstr>Forum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Аутизм. Мир один для всех, копия</dc:title>
  <dc:creator>Абай Нурмуханов</dc:creator>
  <cp:lastModifiedBy>Абай Нурмуханов</cp:lastModifiedBy>
  <cp:revision>1</cp:revision>
  <cp:lastPrinted>2023-08-23T03:17:29Z</cp:lastPrinted>
  <dcterms:created xsi:type="dcterms:W3CDTF">2006-08-16T00:00:00Z</dcterms:created>
  <dcterms:modified xsi:type="dcterms:W3CDTF">2023-08-23T03:31:28Z</dcterms:modified>
  <dc:identifier>DAE4qaV0VmU</dc:identifier>
</cp:coreProperties>
</file>